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87" r:id="rId5"/>
    <p:sldId id="449" r:id="rId6"/>
    <p:sldId id="450" r:id="rId7"/>
    <p:sldId id="451" r:id="rId8"/>
    <p:sldId id="452" r:id="rId9"/>
    <p:sldId id="453" r:id="rId10"/>
    <p:sldId id="457" r:id="rId11"/>
    <p:sldId id="454" r:id="rId12"/>
    <p:sldId id="455" r:id="rId13"/>
    <p:sldId id="456" r:id="rId14"/>
    <p:sldId id="462" r:id="rId15"/>
    <p:sldId id="458" r:id="rId16"/>
    <p:sldId id="444" r:id="rId17"/>
    <p:sldId id="461" r:id="rId18"/>
    <p:sldId id="459" r:id="rId19"/>
    <p:sldId id="460" r:id="rId20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83372" autoAdjust="0"/>
  </p:normalViewPr>
  <p:slideViewPr>
    <p:cSldViewPr>
      <p:cViewPr varScale="1">
        <p:scale>
          <a:sx n="110" d="100"/>
          <a:sy n="110" d="100"/>
        </p:scale>
        <p:origin x="108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05" y="77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09C4-F631-4403-868A-26DE2451C87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4CA9-79C5-4435-A0C0-FC52D11B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0CA21F-2A30-430B-AF0C-FE22EB99A15E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9EC9C3-BA0D-4E04-B6DE-3FF73605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27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93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7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Logo of the U.S. Department of Health &amp; Human Services" title="H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2" y="4743450"/>
            <a:ext cx="53536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D6EC8B-9E95-4567-92FB-64514F577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148"/>
            <a:ext cx="9144000" cy="527503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73148"/>
            <a:ext cx="2994000" cy="4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guide.nlm.nih.gov/edirect/archiv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gram Title"/>
          <p:cNvSpPr>
            <a:spLocks noGrp="1"/>
          </p:cNvSpPr>
          <p:nvPr>
            <p:ph type="ctrTitle"/>
          </p:nvPr>
        </p:nvSpPr>
        <p:spPr>
          <a:xfrm>
            <a:off x="685800" y="97572"/>
            <a:ext cx="7772400" cy="666750"/>
          </a:xfrm>
        </p:spPr>
        <p:txBody>
          <a:bodyPr>
            <a:normAutofit/>
          </a:bodyPr>
          <a:lstStyle/>
          <a:p>
            <a:r>
              <a:rPr lang="en-US" sz="2800" noProof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Insider’s Guide to Accessing NLM Data</a:t>
            </a:r>
          </a:p>
        </p:txBody>
      </p:sp>
      <p:sp>
        <p:nvSpPr>
          <p:cNvPr id="5" name="Course Title"/>
          <p:cNvSpPr/>
          <p:nvPr/>
        </p:nvSpPr>
        <p:spPr>
          <a:xfrm>
            <a:off x="1960074" y="1047750"/>
            <a:ext cx="5223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+mj-lt"/>
                <a:ea typeface="+mj-ea"/>
                <a:cs typeface="+mj-cs"/>
              </a:rPr>
              <a:t>EDirect Office Hours</a:t>
            </a:r>
          </a:p>
        </p:txBody>
      </p:sp>
      <p:sp>
        <p:nvSpPr>
          <p:cNvPr id="3" name="Session Title"/>
          <p:cNvSpPr>
            <a:spLocks noGrp="1"/>
          </p:cNvSpPr>
          <p:nvPr>
            <p:ph type="subTitle" idx="1"/>
          </p:nvPr>
        </p:nvSpPr>
        <p:spPr>
          <a:xfrm>
            <a:off x="1295400" y="1939576"/>
            <a:ext cx="6553200" cy="1031080"/>
          </a:xfrm>
        </p:spPr>
        <p:txBody>
          <a:bodyPr>
            <a:normAutofit/>
          </a:bodyPr>
          <a:lstStyle/>
          <a:p>
            <a:r>
              <a:rPr lang="en-US" noProof="0">
                <a:solidFill>
                  <a:schemeClr val="tx1"/>
                </a:solidFill>
              </a:rPr>
              <a:t>April 2018: Variables </a:t>
            </a:r>
            <a:r>
              <a:rPr lang="en-US" noProof="0" dirty="0">
                <a:solidFill>
                  <a:schemeClr val="tx1"/>
                </a:solidFill>
              </a:rPr>
              <a:t>in xtract</a:t>
            </a:r>
          </a:p>
        </p:txBody>
      </p:sp>
      <p:sp>
        <p:nvSpPr>
          <p:cNvPr id="6" name="Presenter"/>
          <p:cNvSpPr txBox="1"/>
          <p:nvPr/>
        </p:nvSpPr>
        <p:spPr>
          <a:xfrm>
            <a:off x="1943100" y="2648712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Mike Davidson, MLS</a:t>
            </a:r>
          </a:p>
        </p:txBody>
      </p:sp>
      <p:sp>
        <p:nvSpPr>
          <p:cNvPr id="4" name="NLM"/>
          <p:cNvSpPr txBox="1">
            <a:spLocks/>
          </p:cNvSpPr>
          <p:nvPr/>
        </p:nvSpPr>
        <p:spPr>
          <a:xfrm>
            <a:off x="990600" y="356235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600" dirty="0">
              <a:solidFill>
                <a:schemeClr val="tx1"/>
              </a:solidFill>
            </a:endParaRP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Library of Medicine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Institutes of Health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U.S. Department of Health and Human Services</a:t>
            </a:r>
          </a:p>
        </p:txBody>
      </p:sp>
      <p:pic>
        <p:nvPicPr>
          <p:cNvPr id="7" name="Logo" title="Insider&quot;s Guid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8" y="2801021"/>
            <a:ext cx="2055559" cy="17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4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BD611-FA88-4816-B6D1-F6EA9E29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Variables: Tips and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8C78E-06B5-411E-97DA-6E66ACE8D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Putting a multi-value string in a single variable</a:t>
            </a:r>
          </a:p>
          <a:p>
            <a:pPr lvl="1"/>
            <a:r>
              <a:rPr lang="en-US" noProof="0" dirty="0"/>
              <a:t>e.g. </a:t>
            </a:r>
          </a:p>
          <a:p>
            <a:r>
              <a:rPr lang="en-US" noProof="0" dirty="0"/>
              <a:t>Output multiple variables</a:t>
            </a:r>
          </a:p>
          <a:p>
            <a:pPr lvl="1"/>
            <a:r>
              <a:rPr lang="en-US" noProof="0" dirty="0"/>
              <a:t>e.g. </a:t>
            </a:r>
          </a:p>
          <a:p>
            <a:r>
              <a:rPr lang="en-US" dirty="0"/>
              <a:t>Output a variable multiple times</a:t>
            </a:r>
          </a:p>
          <a:p>
            <a:pPr lvl="1"/>
            <a:r>
              <a:rPr lang="en-US" dirty="0"/>
              <a:t>e.g. </a:t>
            </a:r>
            <a:endParaRPr lang="en-US" noProof="0" dirty="0"/>
          </a:p>
        </p:txBody>
      </p:sp>
      <p:sp>
        <p:nvSpPr>
          <p:cNvPr id="5" name="Code Block">
            <a:extLst>
              <a:ext uri="{FF2B5EF4-FFF2-40B4-BE49-F238E27FC236}">
                <a16:creationId xmlns:a16="http://schemas.microsoft.com/office/drawing/2014/main" id="{F5A3BEAA-D742-47FB-95C9-97E8EAACFFBD}"/>
              </a:ext>
            </a:extLst>
          </p:cNvPr>
          <p:cNvSpPr txBox="1">
            <a:spLocks/>
          </p:cNvSpPr>
          <p:nvPr/>
        </p:nvSpPr>
        <p:spPr>
          <a:xfrm>
            <a:off x="1905000" y="1885950"/>
            <a:ext cx="5867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–DATE </a:t>
            </a:r>
            <a:r>
              <a:rPr lang="fr-FR" sz="1800" dirty="0" err="1">
                <a:latin typeface="Lucida Console" panose="020B0609040504020204" pitchFamily="49" charset="0"/>
              </a:rPr>
              <a:t>PubDate</a:t>
            </a:r>
            <a:r>
              <a:rPr lang="fr-FR" sz="1800" dirty="0">
                <a:latin typeface="Lucida Console" panose="020B0609040504020204" pitchFamily="49" charset="0"/>
              </a:rPr>
              <a:t>/</a:t>
            </a:r>
            <a:r>
              <a:rPr lang="fr-FR" sz="1800" dirty="0" err="1">
                <a:latin typeface="Lucida Console" panose="020B0609040504020204" pitchFamily="49" charset="0"/>
              </a:rPr>
              <a:t>Year,PubDate</a:t>
            </a:r>
            <a:r>
              <a:rPr lang="fr-FR" sz="1800" dirty="0">
                <a:latin typeface="Lucida Console" panose="020B0609040504020204" pitchFamily="49" charset="0"/>
              </a:rPr>
              <a:t>/</a:t>
            </a:r>
            <a:r>
              <a:rPr lang="fr-FR" sz="1800" dirty="0" err="1">
                <a:latin typeface="Lucida Console" panose="020B0609040504020204" pitchFamily="49" charset="0"/>
              </a:rPr>
              <a:t>Month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Code Block">
            <a:extLst>
              <a:ext uri="{FF2B5EF4-FFF2-40B4-BE49-F238E27FC236}">
                <a16:creationId xmlns:a16="http://schemas.microsoft.com/office/drawing/2014/main" id="{2AB0A084-6877-4D45-942C-B9C660B41F05}"/>
              </a:ext>
            </a:extLst>
          </p:cNvPr>
          <p:cNvSpPr txBox="1">
            <a:spLocks/>
          </p:cNvSpPr>
          <p:nvPr/>
        </p:nvSpPr>
        <p:spPr>
          <a:xfrm>
            <a:off x="1905000" y="2952750"/>
            <a:ext cx="5859780" cy="3182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"&amp;PMID" "&amp;DATE"</a:t>
            </a:r>
          </a:p>
        </p:txBody>
      </p:sp>
      <p:sp>
        <p:nvSpPr>
          <p:cNvPr id="7" name="Code Block">
            <a:extLst>
              <a:ext uri="{FF2B5EF4-FFF2-40B4-BE49-F238E27FC236}">
                <a16:creationId xmlns:a16="http://schemas.microsoft.com/office/drawing/2014/main" id="{B004FB2C-74E7-46ED-B835-7FBE0312A18F}"/>
              </a:ext>
            </a:extLst>
          </p:cNvPr>
          <p:cNvSpPr txBox="1">
            <a:spLocks/>
          </p:cNvSpPr>
          <p:nvPr/>
        </p:nvSpPr>
        <p:spPr>
          <a:xfrm>
            <a:off x="1905000" y="4095750"/>
            <a:ext cx="5867400" cy="3182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–element "&amp;DATE" "&amp;PMID" "&amp;DATE"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B2A4BF-5C04-4429-ACEC-CC6151248B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5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475EA-F59A-4DC9-B0F5-165DC9C9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 with EDirect?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9A90-B3E7-4659-9892-A1F6345EF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new tool for users who require a lot of data</a:t>
            </a:r>
          </a:p>
          <a:p>
            <a:pPr lvl="1"/>
            <a:r>
              <a:rPr lang="en-US" dirty="0"/>
              <a:t>10,000 or more records</a:t>
            </a:r>
          </a:p>
          <a:p>
            <a:r>
              <a:rPr lang="en-US" dirty="0"/>
              <a:t>Combines EDirect with the NLM Data Distribution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EB8ED-0CA9-424E-AB4E-A750250F7B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74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F6B6-4F56-44F5-916C-74E67D50B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local copy of PubMed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19693-7670-41A8-A14F-3FBC56E03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Available in EDirect ver. 8.00 or later</a:t>
            </a:r>
          </a:p>
          <a:p>
            <a:r>
              <a:rPr lang="en-US" dirty="0"/>
              <a:t>Requires some specialized hardware</a:t>
            </a:r>
          </a:p>
          <a:p>
            <a:r>
              <a:rPr lang="en-US" dirty="0"/>
              <a:t>Takes some time to setup</a:t>
            </a:r>
          </a:p>
          <a:p>
            <a:r>
              <a:rPr lang="en-US" dirty="0"/>
              <a:t>For more information:</a:t>
            </a:r>
          </a:p>
          <a:p>
            <a:pPr lvl="1"/>
            <a:r>
              <a:rPr lang="en-US" dirty="0">
                <a:hlinkClick r:id="rId2"/>
              </a:rPr>
              <a:t>https://dataguide.nlm.nih.gov/edirect/archive.html</a:t>
            </a:r>
            <a:endParaRPr lang="en-US" dirty="0"/>
          </a:p>
          <a:p>
            <a:pPr lvl="1"/>
            <a:r>
              <a:rPr lang="en-US" dirty="0"/>
              <a:t>NCBI Minute webinar, coming May 9.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5A713-0F60-45CB-89CF-DFE9906C1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43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en-US" noProof="0" dirty="0"/>
              <a:t>Questions?</a:t>
            </a:r>
          </a:p>
        </p:txBody>
      </p:sp>
      <p:pic>
        <p:nvPicPr>
          <p:cNvPr id="3" name="Picture 2" title="Insider's Guide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04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E6A0-CD34-4719-87D4-C464C920A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Affiliation Searching with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77BF9-009D-4824-AD9F-713A592D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find  papers written by researchers at a specific institution?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Center for Translational Medicine, Thomas Jefferson University, Philadelphia, PA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E9EBF-D8FB-49D5-834B-98B9C016FA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07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B2608-3F78-4DE2-8575-F9DDF16DF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Affiliation Searching is Hard,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3D4CF-8E94-4698-8DC6-3EF11CD63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…Center for Translational Medicine, Thomas Jefferson University…</a:t>
            </a:r>
          </a:p>
          <a:p>
            <a:r>
              <a:rPr lang="en-US" dirty="0"/>
              <a:t>…Center of Translational Medicine, Thomas Jefferson University…</a:t>
            </a:r>
          </a:p>
          <a:p>
            <a:r>
              <a:rPr lang="en-US" dirty="0"/>
              <a:t>…Center for Translational Medicine, Department of Medicine, Thomas Jefferson University…</a:t>
            </a:r>
          </a:p>
          <a:p>
            <a:r>
              <a:rPr lang="en-US" dirty="0"/>
              <a:t>…Thomas Jefferson University, Center for Translational Medicine…</a:t>
            </a:r>
          </a:p>
          <a:p>
            <a:r>
              <a:rPr lang="en-US" dirty="0"/>
              <a:t>…Center for Translational Medicine, Sidney Kimmel Medical College, Thomas Jefferson University…</a:t>
            </a:r>
          </a:p>
          <a:p>
            <a:r>
              <a:rPr lang="en-US" dirty="0"/>
              <a:t>…Center for Translational Medicine, Sidney Kimmel Medical College of Thomas Jefferson University…</a:t>
            </a:r>
          </a:p>
          <a:p>
            <a:r>
              <a:rPr lang="en-US" dirty="0"/>
              <a:t>…Center for Translational Medicine, Jane and Leonard </a:t>
            </a:r>
            <a:r>
              <a:rPr lang="en-US" dirty="0" err="1"/>
              <a:t>Korman</a:t>
            </a:r>
            <a:r>
              <a:rPr lang="en-US" dirty="0"/>
              <a:t> Lung Center, Thomas Jefferson University…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FE58D-247B-4764-A18A-61A1D955D2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24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0568-44FD-4A59-8A02-1D66E44D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Affiliation Searching is Hard,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07B14-B4F7-453C-8B2A-94C9CF57D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you search for… </a:t>
            </a:r>
          </a:p>
          <a:p>
            <a:pPr marL="457200" lvl="1" indent="0">
              <a:buNone/>
            </a:pPr>
            <a:r>
              <a:rPr lang="en-US" dirty="0"/>
              <a:t>“translational medicine[ad] AND </a:t>
            </a:r>
            <a:r>
              <a:rPr lang="en-US" dirty="0" err="1"/>
              <a:t>thomas</a:t>
            </a:r>
            <a:r>
              <a:rPr lang="en-US" dirty="0"/>
              <a:t> </a:t>
            </a:r>
            <a:r>
              <a:rPr lang="en-US" dirty="0" err="1"/>
              <a:t>jefferson</a:t>
            </a:r>
            <a:r>
              <a:rPr lang="en-US" dirty="0"/>
              <a:t>[ad]” </a:t>
            </a:r>
          </a:p>
          <a:p>
            <a:r>
              <a:rPr lang="en-US" dirty="0"/>
              <a:t>…you’ll also get some irrelevant records, like: </a:t>
            </a:r>
          </a:p>
          <a:p>
            <a:pPr lvl="1"/>
            <a:r>
              <a:rPr lang="en-US" dirty="0"/>
              <a:t>PMID 29423461:</a:t>
            </a:r>
          </a:p>
          <a:p>
            <a:pPr lvl="2"/>
            <a:r>
              <a:rPr lang="en-US" dirty="0"/>
              <a:t>Research Center for Translational Medicine, East Hospital, </a:t>
            </a:r>
            <a:r>
              <a:rPr lang="en-US" dirty="0" err="1"/>
              <a:t>Tongji</a:t>
            </a:r>
            <a:r>
              <a:rPr lang="en-US" dirty="0"/>
              <a:t> University School of Medicine, Shanghai, China.</a:t>
            </a:r>
          </a:p>
          <a:p>
            <a:pPr lvl="2"/>
            <a:r>
              <a:rPr lang="en-US" dirty="0"/>
              <a:t>Department of Microbiology, Thomas Jefferson University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6ED7A-E56E-4395-AD5F-7F68AC51CC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9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Using variables in xtract</a:t>
            </a:r>
          </a:p>
          <a:p>
            <a:r>
              <a:rPr lang="en-US" noProof="0" dirty="0"/>
              <a:t>What’s New with EDirect?</a:t>
            </a:r>
          </a:p>
          <a:p>
            <a:r>
              <a:rPr lang="en-US" noProof="0" dirty="0"/>
              <a:t>Your Questions!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7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BC2F-6A77-484A-B6A3-B144CE9F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Variables: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55308-DEA6-439B-B941-78ED53424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A method of storing information in one part of an xtract statement and retrieving it in another part.</a:t>
            </a:r>
          </a:p>
          <a:p>
            <a:r>
              <a:rPr lang="en-US" noProof="0" dirty="0"/>
              <a:t>Often used with -block and -if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B8A53-2888-4E07-B43F-1210B46818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F270B-F641-45B1-ABD3-7354D7E4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D1DEF-7B19-4C58-9312-C79B50A64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Goal: Analyze the different affiliations associated with an author.</a:t>
            </a:r>
          </a:p>
          <a:p>
            <a:pPr lvl="1"/>
            <a:r>
              <a:rPr lang="en-US" noProof="0" dirty="0"/>
              <a:t>Tracking an author’s career</a:t>
            </a:r>
          </a:p>
          <a:p>
            <a:pPr lvl="1"/>
            <a:r>
              <a:rPr lang="en-US" noProof="0" dirty="0"/>
              <a:t>Useful for disambiguation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7E0EA-3CB7-4B3D-8EAB-0B27637175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0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295E-EADC-49C8-B630-2E844858C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One approach…</a:t>
            </a:r>
          </a:p>
        </p:txBody>
      </p:sp>
      <p:sp>
        <p:nvSpPr>
          <p:cNvPr id="8" name="Code Block">
            <a:extLst>
              <a:ext uri="{FF2B5EF4-FFF2-40B4-BE49-F238E27FC236}">
                <a16:creationId xmlns:a16="http://schemas.microsoft.com/office/drawing/2014/main" id="{3802341C-618C-4437-BC8E-58EC92CD1B85}"/>
              </a:ext>
            </a:extLst>
          </p:cNvPr>
          <p:cNvSpPr txBox="1">
            <a:spLocks/>
          </p:cNvSpPr>
          <p:nvPr/>
        </p:nvSpPr>
        <p:spPr>
          <a:xfrm>
            <a:off x="266700" y="1200151"/>
            <a:ext cx="8610600" cy="2362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esearch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"smith </a:t>
            </a:r>
            <a:r>
              <a:rPr lang="en-US" sz="1800" dirty="0" err="1">
                <a:latin typeface="Lucida Console" panose="020B0609040504020204" pitchFamily="49" charset="0"/>
              </a:rPr>
              <a:t>bh</a:t>
            </a:r>
            <a:r>
              <a:rPr lang="en-US" sz="1800" dirty="0">
                <a:latin typeface="Lucida Console" panose="020B0609040504020204" pitchFamily="49" charset="0"/>
              </a:rPr>
              <a:t>[Author]"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-</a:t>
            </a:r>
            <a:r>
              <a:rPr lang="en-US" sz="1800" dirty="0" err="1">
                <a:latin typeface="Lucida Console" panose="020B0609040504020204" pitchFamily="49" charset="0"/>
              </a:rPr>
              <a:t>datetype</a:t>
            </a:r>
            <a:r>
              <a:rPr lang="en-US" sz="1800" dirty="0">
                <a:latin typeface="Lucida Console" panose="020B0609040504020204" pitchFamily="49" charset="0"/>
              </a:rPr>
              <a:t> PDAT –</a:t>
            </a:r>
            <a:r>
              <a:rPr lang="en-US" sz="1800" dirty="0" err="1">
                <a:latin typeface="Lucida Console" panose="020B0609040504020204" pitchFamily="49" charset="0"/>
              </a:rPr>
              <a:t>mindate</a:t>
            </a:r>
            <a:r>
              <a:rPr lang="en-US" sz="1800" dirty="0">
                <a:latin typeface="Lucida Console" panose="020B0609040504020204" pitchFamily="49" charset="0"/>
              </a:rPr>
              <a:t> 2014 –</a:t>
            </a:r>
            <a:r>
              <a:rPr lang="en-US" sz="1800" dirty="0" err="1">
                <a:latin typeface="Lucida Console" panose="020B0609040504020204" pitchFamily="49" charset="0"/>
              </a:rPr>
              <a:t>maxdate</a:t>
            </a:r>
            <a:r>
              <a:rPr lang="en-US" sz="1800" dirty="0">
                <a:latin typeface="Lucida Console" panose="020B0609040504020204" pitchFamily="49" charset="0"/>
              </a:rPr>
              <a:t> 2017 | \</a:t>
            </a:r>
          </a:p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efetch</a:t>
            </a:r>
            <a:r>
              <a:rPr lang="en-US" sz="1800" dirty="0">
                <a:latin typeface="Lucida Console" panose="020B0609040504020204" pitchFamily="49" charset="0"/>
              </a:rPr>
              <a:t> –format xml |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xtract –pattern </a:t>
            </a:r>
            <a:r>
              <a:rPr lang="en-US" sz="1800" dirty="0" err="1">
                <a:latin typeface="Lucida Console" panose="020B0609040504020204" pitchFamily="49" charset="0"/>
              </a:rPr>
              <a:t>PubmedArticle</a:t>
            </a:r>
            <a:r>
              <a:rPr lang="en-US" sz="1800" dirty="0">
                <a:latin typeface="Lucida Console" panose="020B0609040504020204" pitchFamily="49" charset="0"/>
              </a:rPr>
              <a:t> –element </a:t>
            </a:r>
            <a:r>
              <a:rPr lang="en-US" sz="1800" dirty="0" err="1">
                <a:latin typeface="Lucida Console" panose="020B0609040504020204" pitchFamily="49" charset="0"/>
              </a:rPr>
              <a:t>MedlineCitation</a:t>
            </a:r>
            <a:r>
              <a:rPr lang="en-US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–block Author –if </a:t>
            </a:r>
            <a:r>
              <a:rPr lang="en-US" sz="1800" dirty="0" err="1">
                <a:latin typeface="Lucida Console" panose="020B0609040504020204" pitchFamily="49" charset="0"/>
              </a:rPr>
              <a:t>LastName</a:t>
            </a:r>
            <a:r>
              <a:rPr lang="en-US" sz="1800" dirty="0">
                <a:latin typeface="Lucida Console" panose="020B0609040504020204" pitchFamily="49" charset="0"/>
              </a:rPr>
              <a:t> –equals Smith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–and Initials –equals BH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–element </a:t>
            </a:r>
            <a:r>
              <a:rPr lang="en-US" sz="1800" dirty="0" err="1">
                <a:latin typeface="Lucida Console" panose="020B0609040504020204" pitchFamily="49" charset="0"/>
              </a:rPr>
              <a:t>LastName</a:t>
            </a:r>
            <a:r>
              <a:rPr lang="en-US" sz="1800" dirty="0">
                <a:latin typeface="Lucida Console" panose="020B0609040504020204" pitchFamily="49" charset="0"/>
              </a:rPr>
              <a:t> Initials Affiliation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7A959-08B6-42D9-B6DC-0DEE1F29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99271"/>
            <a:ext cx="8229600" cy="895351"/>
          </a:xfrm>
        </p:spPr>
        <p:txBody>
          <a:bodyPr>
            <a:normAutofit fontScale="92500" lnSpcReduction="20000"/>
          </a:bodyPr>
          <a:lstStyle/>
          <a:p>
            <a:r>
              <a:rPr lang="en-US" noProof="0" dirty="0"/>
              <a:t>But what if we only want to see rows that have affiliation data?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CC9F2-BCE6-4661-94DF-F99D5DB617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6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295E-EADC-49C8-B630-2E844858C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Second try…</a:t>
            </a:r>
          </a:p>
        </p:txBody>
      </p:sp>
      <p:sp>
        <p:nvSpPr>
          <p:cNvPr id="8" name="Code Block">
            <a:extLst>
              <a:ext uri="{FF2B5EF4-FFF2-40B4-BE49-F238E27FC236}">
                <a16:creationId xmlns:a16="http://schemas.microsoft.com/office/drawing/2014/main" id="{3802341C-618C-4437-BC8E-58EC92CD1B85}"/>
              </a:ext>
            </a:extLst>
          </p:cNvPr>
          <p:cNvSpPr txBox="1">
            <a:spLocks/>
          </p:cNvSpPr>
          <p:nvPr/>
        </p:nvSpPr>
        <p:spPr>
          <a:xfrm>
            <a:off x="266700" y="1200151"/>
            <a:ext cx="8610600" cy="2362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esearch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"smith </a:t>
            </a:r>
            <a:r>
              <a:rPr lang="en-US" sz="1800" dirty="0" err="1">
                <a:latin typeface="Lucida Console" panose="020B0609040504020204" pitchFamily="49" charset="0"/>
              </a:rPr>
              <a:t>bh</a:t>
            </a:r>
            <a:r>
              <a:rPr lang="en-US" sz="1800" dirty="0">
                <a:latin typeface="Lucida Console" panose="020B0609040504020204" pitchFamily="49" charset="0"/>
              </a:rPr>
              <a:t>[Author]"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-</a:t>
            </a:r>
            <a:r>
              <a:rPr lang="en-US" sz="1800" dirty="0" err="1">
                <a:latin typeface="Lucida Console" panose="020B0609040504020204" pitchFamily="49" charset="0"/>
              </a:rPr>
              <a:t>datetype</a:t>
            </a:r>
            <a:r>
              <a:rPr lang="en-US" sz="1800" dirty="0">
                <a:latin typeface="Lucida Console" panose="020B0609040504020204" pitchFamily="49" charset="0"/>
              </a:rPr>
              <a:t> PDAT –</a:t>
            </a:r>
            <a:r>
              <a:rPr lang="en-US" sz="1800" dirty="0" err="1">
                <a:latin typeface="Lucida Console" panose="020B0609040504020204" pitchFamily="49" charset="0"/>
              </a:rPr>
              <a:t>mindate</a:t>
            </a:r>
            <a:r>
              <a:rPr lang="en-US" sz="1800" dirty="0">
                <a:latin typeface="Lucida Console" panose="020B0609040504020204" pitchFamily="49" charset="0"/>
              </a:rPr>
              <a:t> 2014 –</a:t>
            </a:r>
            <a:r>
              <a:rPr lang="en-US" sz="1800" dirty="0" err="1">
                <a:latin typeface="Lucida Console" panose="020B0609040504020204" pitchFamily="49" charset="0"/>
              </a:rPr>
              <a:t>maxdate</a:t>
            </a:r>
            <a:r>
              <a:rPr lang="en-US" sz="1800" dirty="0">
                <a:latin typeface="Lucida Console" panose="020B0609040504020204" pitchFamily="49" charset="0"/>
              </a:rPr>
              <a:t> 2017 | \</a:t>
            </a:r>
          </a:p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efetch</a:t>
            </a:r>
            <a:r>
              <a:rPr lang="en-US" sz="1800" dirty="0">
                <a:latin typeface="Lucida Console" panose="020B0609040504020204" pitchFamily="49" charset="0"/>
              </a:rPr>
              <a:t> –format xml |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xtract –pattern </a:t>
            </a:r>
            <a:r>
              <a:rPr lang="en-US" sz="1800" dirty="0" err="1">
                <a:latin typeface="Lucida Console" panose="020B0609040504020204" pitchFamily="49" charset="0"/>
              </a:rPr>
              <a:t>PubmedArticle</a:t>
            </a:r>
            <a:r>
              <a:rPr lang="en-US" sz="1800" dirty="0">
                <a:latin typeface="Lucida Console" panose="020B0609040504020204" pitchFamily="49" charset="0"/>
              </a:rPr>
              <a:t> –element </a:t>
            </a:r>
            <a:r>
              <a:rPr lang="en-US" sz="1800" dirty="0" err="1">
                <a:latin typeface="Lucida Console" panose="020B0609040504020204" pitchFamily="49" charset="0"/>
              </a:rPr>
              <a:t>MedlineCitation</a:t>
            </a:r>
            <a:r>
              <a:rPr lang="en-US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–block Author –if </a:t>
            </a:r>
            <a:r>
              <a:rPr lang="en-US" sz="1800" dirty="0" err="1">
                <a:latin typeface="Lucida Console" panose="020B0609040504020204" pitchFamily="49" charset="0"/>
              </a:rPr>
              <a:t>LastName</a:t>
            </a:r>
            <a:r>
              <a:rPr lang="en-US" sz="1800" dirty="0">
                <a:latin typeface="Lucida Console" panose="020B0609040504020204" pitchFamily="49" charset="0"/>
              </a:rPr>
              <a:t> –equals Smith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–and Initials –equals BH -and Affiliation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–element </a:t>
            </a:r>
            <a:r>
              <a:rPr lang="en-US" sz="1800" dirty="0" err="1">
                <a:latin typeface="Lucida Console" panose="020B0609040504020204" pitchFamily="49" charset="0"/>
              </a:rPr>
              <a:t>LastName</a:t>
            </a:r>
            <a:r>
              <a:rPr lang="en-US" sz="1800" dirty="0">
                <a:latin typeface="Lucida Console" panose="020B0609040504020204" pitchFamily="49" charset="0"/>
              </a:rPr>
              <a:t> Initials Affiliation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7A959-08B6-42D9-B6DC-0DEE1F29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99271"/>
            <a:ext cx="8229600" cy="895351"/>
          </a:xfrm>
        </p:spPr>
        <p:txBody>
          <a:bodyPr>
            <a:normAutofit/>
          </a:bodyPr>
          <a:lstStyle/>
          <a:p>
            <a:r>
              <a:rPr lang="en-US" noProof="0" dirty="0"/>
              <a:t>But this still gives us PMIDs with blank rows…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CC9F2-BCE6-4661-94DF-F99D5DB617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295E-EADC-49C8-B630-2E844858C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Third try…</a:t>
            </a:r>
          </a:p>
        </p:txBody>
      </p:sp>
      <p:sp>
        <p:nvSpPr>
          <p:cNvPr id="8" name="Code Block">
            <a:extLst>
              <a:ext uri="{FF2B5EF4-FFF2-40B4-BE49-F238E27FC236}">
                <a16:creationId xmlns:a16="http://schemas.microsoft.com/office/drawing/2014/main" id="{3802341C-618C-4437-BC8E-58EC92CD1B85}"/>
              </a:ext>
            </a:extLst>
          </p:cNvPr>
          <p:cNvSpPr txBox="1">
            <a:spLocks/>
          </p:cNvSpPr>
          <p:nvPr/>
        </p:nvSpPr>
        <p:spPr>
          <a:xfrm>
            <a:off x="266700" y="1200151"/>
            <a:ext cx="8610600" cy="266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esearch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"smith </a:t>
            </a:r>
            <a:r>
              <a:rPr lang="en-US" sz="1800" dirty="0" err="1">
                <a:latin typeface="Lucida Console" panose="020B0609040504020204" pitchFamily="49" charset="0"/>
              </a:rPr>
              <a:t>bh</a:t>
            </a:r>
            <a:r>
              <a:rPr lang="en-US" sz="1800" dirty="0">
                <a:latin typeface="Lucida Console" panose="020B0609040504020204" pitchFamily="49" charset="0"/>
              </a:rPr>
              <a:t>[Author]"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-</a:t>
            </a:r>
            <a:r>
              <a:rPr lang="en-US" sz="1800" dirty="0" err="1">
                <a:latin typeface="Lucida Console" panose="020B0609040504020204" pitchFamily="49" charset="0"/>
              </a:rPr>
              <a:t>datetype</a:t>
            </a:r>
            <a:r>
              <a:rPr lang="en-US" sz="1800" dirty="0">
                <a:latin typeface="Lucida Console" panose="020B0609040504020204" pitchFamily="49" charset="0"/>
              </a:rPr>
              <a:t> PDAT –</a:t>
            </a:r>
            <a:r>
              <a:rPr lang="en-US" sz="1800" dirty="0" err="1">
                <a:latin typeface="Lucida Console" panose="020B0609040504020204" pitchFamily="49" charset="0"/>
              </a:rPr>
              <a:t>mindate</a:t>
            </a:r>
            <a:r>
              <a:rPr lang="en-US" sz="1800" dirty="0">
                <a:latin typeface="Lucida Console" panose="020B0609040504020204" pitchFamily="49" charset="0"/>
              </a:rPr>
              <a:t> 2014 –</a:t>
            </a:r>
            <a:r>
              <a:rPr lang="en-US" sz="1800" dirty="0" err="1">
                <a:latin typeface="Lucida Console" panose="020B0609040504020204" pitchFamily="49" charset="0"/>
              </a:rPr>
              <a:t>maxdate</a:t>
            </a:r>
            <a:r>
              <a:rPr lang="en-US" sz="1800" dirty="0">
                <a:latin typeface="Lucida Console" panose="020B0609040504020204" pitchFamily="49" charset="0"/>
              </a:rPr>
              <a:t> 2017 | \</a:t>
            </a:r>
          </a:p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efetch</a:t>
            </a:r>
            <a:r>
              <a:rPr lang="en-US" sz="1800" dirty="0">
                <a:latin typeface="Lucida Console" panose="020B0609040504020204" pitchFamily="49" charset="0"/>
              </a:rPr>
              <a:t> –format xml |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xtract –pattern </a:t>
            </a:r>
            <a:r>
              <a:rPr lang="en-US" sz="1800" dirty="0" err="1">
                <a:latin typeface="Lucida Console" panose="020B0609040504020204" pitchFamily="49" charset="0"/>
              </a:rPr>
              <a:t>PubmedArticle</a:t>
            </a:r>
            <a:r>
              <a:rPr lang="en-US" sz="1800" dirty="0">
                <a:latin typeface="Lucida Console" panose="020B0609040504020204" pitchFamily="49" charset="0"/>
              </a:rPr>
              <a:t> –if Affiliation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–element </a:t>
            </a:r>
            <a:r>
              <a:rPr lang="en-US" sz="1800" dirty="0" err="1">
                <a:latin typeface="Lucida Console" panose="020B0609040504020204" pitchFamily="49" charset="0"/>
              </a:rPr>
              <a:t>MedlineCitation</a:t>
            </a:r>
            <a:r>
              <a:rPr lang="en-US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–block Author –if </a:t>
            </a:r>
            <a:r>
              <a:rPr lang="en-US" sz="1800" dirty="0" err="1">
                <a:latin typeface="Lucida Console" panose="020B0609040504020204" pitchFamily="49" charset="0"/>
              </a:rPr>
              <a:t>LastName</a:t>
            </a:r>
            <a:r>
              <a:rPr lang="en-US" sz="1800" dirty="0">
                <a:latin typeface="Lucida Console" panose="020B0609040504020204" pitchFamily="49" charset="0"/>
              </a:rPr>
              <a:t> –equals Smith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–and Initials –equals BH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–element </a:t>
            </a:r>
            <a:r>
              <a:rPr lang="en-US" sz="1800" dirty="0" err="1">
                <a:latin typeface="Lucida Console" panose="020B0609040504020204" pitchFamily="49" charset="0"/>
              </a:rPr>
              <a:t>LastName</a:t>
            </a:r>
            <a:r>
              <a:rPr lang="en-US" sz="1800" dirty="0">
                <a:latin typeface="Lucida Console" panose="020B0609040504020204" pitchFamily="49" charset="0"/>
              </a:rPr>
              <a:t> Initials Affiliation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7A959-08B6-42D9-B6DC-0DEE1F29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7150"/>
            <a:ext cx="8229600" cy="727472"/>
          </a:xfrm>
        </p:spPr>
        <p:txBody>
          <a:bodyPr>
            <a:normAutofit/>
          </a:bodyPr>
          <a:lstStyle/>
          <a:p>
            <a:r>
              <a:rPr lang="en-US" noProof="0" dirty="0"/>
              <a:t>But this </a:t>
            </a:r>
            <a:r>
              <a:rPr lang="en-US" b="1" noProof="0" dirty="0"/>
              <a:t>still</a:t>
            </a:r>
            <a:r>
              <a:rPr lang="en-US" noProof="0" dirty="0"/>
              <a:t> gives us PMIDs with blank rows…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CC9F2-BCE6-4661-94DF-F99D5DB617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1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295E-EADC-49C8-B630-2E844858C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This should do it!</a:t>
            </a:r>
          </a:p>
        </p:txBody>
      </p:sp>
      <p:sp>
        <p:nvSpPr>
          <p:cNvPr id="8" name="Code Block">
            <a:extLst>
              <a:ext uri="{FF2B5EF4-FFF2-40B4-BE49-F238E27FC236}">
                <a16:creationId xmlns:a16="http://schemas.microsoft.com/office/drawing/2014/main" id="{3802341C-618C-4437-BC8E-58EC92CD1B85}"/>
              </a:ext>
            </a:extLst>
          </p:cNvPr>
          <p:cNvSpPr txBox="1">
            <a:spLocks/>
          </p:cNvSpPr>
          <p:nvPr/>
        </p:nvSpPr>
        <p:spPr>
          <a:xfrm>
            <a:off x="266700" y="1200151"/>
            <a:ext cx="8610600" cy="2362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esearch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"smith </a:t>
            </a:r>
            <a:r>
              <a:rPr lang="en-US" sz="1800" dirty="0" err="1">
                <a:latin typeface="Lucida Console" panose="020B0609040504020204" pitchFamily="49" charset="0"/>
              </a:rPr>
              <a:t>bh</a:t>
            </a:r>
            <a:r>
              <a:rPr lang="en-US" sz="1800" dirty="0">
                <a:latin typeface="Lucida Console" panose="020B0609040504020204" pitchFamily="49" charset="0"/>
              </a:rPr>
              <a:t>[Author]"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-</a:t>
            </a:r>
            <a:r>
              <a:rPr lang="en-US" sz="1800" dirty="0" err="1">
                <a:latin typeface="Lucida Console" panose="020B0609040504020204" pitchFamily="49" charset="0"/>
              </a:rPr>
              <a:t>datetype</a:t>
            </a:r>
            <a:r>
              <a:rPr lang="en-US" sz="1800" dirty="0">
                <a:latin typeface="Lucida Console" panose="020B0609040504020204" pitchFamily="49" charset="0"/>
              </a:rPr>
              <a:t> PDAT –</a:t>
            </a:r>
            <a:r>
              <a:rPr lang="en-US" sz="1800" dirty="0" err="1">
                <a:latin typeface="Lucida Console" panose="020B0609040504020204" pitchFamily="49" charset="0"/>
              </a:rPr>
              <a:t>mindate</a:t>
            </a:r>
            <a:r>
              <a:rPr lang="en-US" sz="1800" dirty="0">
                <a:latin typeface="Lucida Console" panose="020B0609040504020204" pitchFamily="49" charset="0"/>
              </a:rPr>
              <a:t> 2014 –</a:t>
            </a:r>
            <a:r>
              <a:rPr lang="en-US" sz="1800" dirty="0" err="1">
                <a:latin typeface="Lucida Console" panose="020B0609040504020204" pitchFamily="49" charset="0"/>
              </a:rPr>
              <a:t>maxdate</a:t>
            </a:r>
            <a:r>
              <a:rPr lang="en-US" sz="1800" dirty="0">
                <a:latin typeface="Lucida Console" panose="020B0609040504020204" pitchFamily="49" charset="0"/>
              </a:rPr>
              <a:t> 2017 | \</a:t>
            </a:r>
          </a:p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efetch</a:t>
            </a:r>
            <a:r>
              <a:rPr lang="en-US" sz="1800" dirty="0">
                <a:latin typeface="Lucida Console" panose="020B0609040504020204" pitchFamily="49" charset="0"/>
              </a:rPr>
              <a:t> –format xml |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xtract –pattern </a:t>
            </a:r>
            <a:r>
              <a:rPr lang="en-US" sz="1800" dirty="0" err="1">
                <a:latin typeface="Lucida Console" panose="020B0609040504020204" pitchFamily="49" charset="0"/>
              </a:rPr>
              <a:t>PubmedArticle</a:t>
            </a:r>
            <a:r>
              <a:rPr lang="en-US" sz="1800" dirty="0">
                <a:latin typeface="Lucida Console" panose="020B0609040504020204" pitchFamily="49" charset="0"/>
              </a:rPr>
              <a:t> –VAR1 </a:t>
            </a:r>
            <a:r>
              <a:rPr lang="en-US" sz="1800" dirty="0" err="1">
                <a:latin typeface="Lucida Console" panose="020B0609040504020204" pitchFamily="49" charset="0"/>
              </a:rPr>
              <a:t>MedlineCitation</a:t>
            </a:r>
            <a:r>
              <a:rPr lang="en-US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–block Author –if </a:t>
            </a:r>
            <a:r>
              <a:rPr lang="en-US" sz="1800" dirty="0" err="1">
                <a:latin typeface="Lucida Console" panose="020B0609040504020204" pitchFamily="49" charset="0"/>
              </a:rPr>
              <a:t>LastName</a:t>
            </a:r>
            <a:r>
              <a:rPr lang="en-US" sz="1800" dirty="0">
                <a:latin typeface="Lucida Console" panose="020B0609040504020204" pitchFamily="49" charset="0"/>
              </a:rPr>
              <a:t> –equals Smith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–and Initials –equals BH -and Affiliation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–element "&amp;VAR1" </a:t>
            </a:r>
            <a:r>
              <a:rPr lang="en-US" sz="1800" dirty="0" err="1">
                <a:latin typeface="Lucida Console" panose="020B0609040504020204" pitchFamily="49" charset="0"/>
              </a:rPr>
              <a:t>LastName</a:t>
            </a:r>
            <a:r>
              <a:rPr lang="en-US" sz="1800" dirty="0">
                <a:latin typeface="Lucida Console" panose="020B0609040504020204" pitchFamily="49" charset="0"/>
              </a:rPr>
              <a:t> Initials Affiliation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CC9F2-BCE6-4661-94DF-F99D5DB617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0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D86D-18F1-42B4-8E92-912D84A42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Variables: Nuts and Bolts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114D3-FFB1-48F3-A47D-87AB267C2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noProof="0" dirty="0"/>
              <a:t>Any combination of digits and capital letters</a:t>
            </a:r>
          </a:p>
          <a:p>
            <a:pPr lvl="1"/>
            <a:r>
              <a:rPr lang="en-US" dirty="0"/>
              <a:t>e.g. VAR1, PMID, UID, VARIABLE, BOB, etc.</a:t>
            </a:r>
            <a:endParaRPr lang="en-US" noProof="0" dirty="0"/>
          </a:p>
          <a:p>
            <a:r>
              <a:rPr lang="en-US" noProof="0" dirty="0"/>
              <a:t>Declare them </a:t>
            </a:r>
            <a:r>
              <a:rPr lang="en-US" b="1" noProof="0" dirty="0"/>
              <a:t>in place of </a:t>
            </a:r>
            <a:r>
              <a:rPr lang="en-US" noProof="0" dirty="0"/>
              <a:t>an </a:t>
            </a:r>
            <a:r>
              <a:rPr lang="en-US" sz="2800" noProof="0" dirty="0">
                <a:latin typeface="Lucida Console" panose="020B0609040504020204" pitchFamily="49" charset="0"/>
              </a:rPr>
              <a:t>-element </a:t>
            </a:r>
            <a:endParaRPr lang="en-US" noProof="0" dirty="0">
              <a:latin typeface="Lucida Console" panose="020B0609040504020204" pitchFamily="49" charset="0"/>
            </a:endParaRPr>
          </a:p>
          <a:p>
            <a:pPr lvl="1"/>
            <a:r>
              <a:rPr lang="en-US" noProof="0" dirty="0"/>
              <a:t>e.g. </a:t>
            </a:r>
          </a:p>
          <a:p>
            <a:pPr lvl="1"/>
            <a:r>
              <a:rPr lang="en-US" dirty="0"/>
              <a:t>Be mindful of </a:t>
            </a:r>
            <a:r>
              <a:rPr lang="en-US" b="1" dirty="0"/>
              <a:t>where </a:t>
            </a:r>
            <a:r>
              <a:rPr lang="en-US" dirty="0"/>
              <a:t>you declare them!</a:t>
            </a:r>
            <a:endParaRPr lang="en-US" noProof="0" dirty="0"/>
          </a:p>
          <a:p>
            <a:r>
              <a:rPr lang="en-US" noProof="0" dirty="0"/>
              <a:t>Output them in an </a:t>
            </a:r>
            <a:r>
              <a:rPr lang="en-US" sz="2800" noProof="0" dirty="0">
                <a:latin typeface="Lucida Console" panose="020B0609040504020204" pitchFamily="49" charset="0"/>
              </a:rPr>
              <a:t>-element</a:t>
            </a:r>
            <a:r>
              <a:rPr lang="en-US" noProof="0" dirty="0"/>
              <a:t> with "&amp;NAME"</a:t>
            </a:r>
          </a:p>
          <a:p>
            <a:pPr lvl="1"/>
            <a:r>
              <a:rPr lang="en-US" noProof="0" dirty="0"/>
              <a:t>e.g. </a:t>
            </a:r>
          </a:p>
        </p:txBody>
      </p:sp>
      <p:sp>
        <p:nvSpPr>
          <p:cNvPr id="5" name="Code Block">
            <a:extLst>
              <a:ext uri="{FF2B5EF4-FFF2-40B4-BE49-F238E27FC236}">
                <a16:creationId xmlns:a16="http://schemas.microsoft.com/office/drawing/2014/main" id="{6FD68E2B-2377-4024-9819-C271CA10BCED}"/>
              </a:ext>
            </a:extLst>
          </p:cNvPr>
          <p:cNvSpPr txBox="1">
            <a:spLocks/>
          </p:cNvSpPr>
          <p:nvPr/>
        </p:nvSpPr>
        <p:spPr>
          <a:xfrm>
            <a:off x="1828800" y="2724150"/>
            <a:ext cx="3848100" cy="3047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–VAR1 </a:t>
            </a:r>
            <a:r>
              <a:rPr lang="en-US" sz="1800" dirty="0" err="1">
                <a:latin typeface="Lucida Console" panose="020B0609040504020204" pitchFamily="49" charset="0"/>
              </a:rPr>
              <a:t>MedlineCitation</a:t>
            </a:r>
            <a:r>
              <a:rPr lang="en-US" sz="1800" dirty="0">
                <a:latin typeface="Lucida Console" panose="020B0609040504020204" pitchFamily="49" charset="0"/>
              </a:rPr>
              <a:t>/PMID</a:t>
            </a:r>
          </a:p>
        </p:txBody>
      </p:sp>
      <p:sp>
        <p:nvSpPr>
          <p:cNvPr id="6" name="Code Block">
            <a:extLst>
              <a:ext uri="{FF2B5EF4-FFF2-40B4-BE49-F238E27FC236}">
                <a16:creationId xmlns:a16="http://schemas.microsoft.com/office/drawing/2014/main" id="{854A70E6-E8E6-4FA7-8009-EB8ECDE834C4}"/>
              </a:ext>
            </a:extLst>
          </p:cNvPr>
          <p:cNvSpPr txBox="1">
            <a:spLocks/>
          </p:cNvSpPr>
          <p:nvPr/>
        </p:nvSpPr>
        <p:spPr>
          <a:xfrm>
            <a:off x="1828800" y="4095750"/>
            <a:ext cx="3848100" cy="3047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"&amp;VAR1"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3898E-F3DB-461F-9998-D02B584872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22472"/>
      </p:ext>
    </p:extLst>
  </p:cSld>
  <p:clrMapOvr>
    <a:masterClrMapping/>
  </p:clrMapOvr>
</p:sld>
</file>

<file path=ppt/theme/theme1.xml><?xml version="1.0" encoding="utf-8"?>
<a:theme xmlns:a="http://schemas.openxmlformats.org/drawingml/2006/main" name="NIH NLM logo gre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903116-7F8D-4888-AB5D-683E9157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38BA7C-A43E-4414-AF3F-FFAE5D39D737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93CDC77-C322-4CAF-9112-50A8E89B21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13831</TotalTime>
  <Words>834</Words>
  <Application>Microsoft Office PowerPoint</Application>
  <PresentationFormat>On-screen Show (16:9)</PresentationFormat>
  <Paragraphs>124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Lucida Console</vt:lpstr>
      <vt:lpstr>NIH NLM logo grey</vt:lpstr>
      <vt:lpstr>The Insider’s Guide to Accessing NLM Data</vt:lpstr>
      <vt:lpstr>Today’s Agenda</vt:lpstr>
      <vt:lpstr>Variables: Overview</vt:lpstr>
      <vt:lpstr>Example</vt:lpstr>
      <vt:lpstr>One approach…</vt:lpstr>
      <vt:lpstr>Second try…</vt:lpstr>
      <vt:lpstr>Third try…</vt:lpstr>
      <vt:lpstr>This should do it!</vt:lpstr>
      <vt:lpstr>Variables: Nuts and Bolts</vt:lpstr>
      <vt:lpstr>Variables: Tips and Tricks</vt:lpstr>
      <vt:lpstr>What’s New with EDirect?</vt:lpstr>
      <vt:lpstr>Create a local copy of PubMed</vt:lpstr>
      <vt:lpstr>Questions?</vt:lpstr>
      <vt:lpstr>Affiliation Searching with Variables</vt:lpstr>
      <vt:lpstr>Affiliation Searching is Hard, Part 1</vt:lpstr>
      <vt:lpstr>Affiliation Searching is Hard, Part 2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Windows User</dc:creator>
  <cp:lastModifiedBy>Davidson, Mike (NIH/NLM) [E]</cp:lastModifiedBy>
  <cp:revision>440</cp:revision>
  <cp:lastPrinted>2016-08-26T13:27:17Z</cp:lastPrinted>
  <dcterms:created xsi:type="dcterms:W3CDTF">2015-04-08T19:58:28Z</dcterms:created>
  <dcterms:modified xsi:type="dcterms:W3CDTF">2018-04-19T15:17:54Z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